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sldIdLst>
    <p:sldId id="277" r:id="rId3"/>
    <p:sldId id="284" r:id="rId4"/>
    <p:sldId id="259" r:id="rId5"/>
    <p:sldId id="260" r:id="rId6"/>
    <p:sldId id="278" r:id="rId7"/>
    <p:sldId id="261" r:id="rId8"/>
    <p:sldId id="262" r:id="rId9"/>
    <p:sldId id="279" r:id="rId10"/>
    <p:sldId id="263" r:id="rId11"/>
    <p:sldId id="264" r:id="rId12"/>
    <p:sldId id="280" r:id="rId13"/>
    <p:sldId id="265" r:id="rId14"/>
    <p:sldId id="266" r:id="rId15"/>
    <p:sldId id="281" r:id="rId16"/>
    <p:sldId id="267" r:id="rId17"/>
    <p:sldId id="268" r:id="rId18"/>
    <p:sldId id="282" r:id="rId19"/>
    <p:sldId id="269" r:id="rId20"/>
    <p:sldId id="270" r:id="rId21"/>
    <p:sldId id="283" r:id="rId22"/>
    <p:sldId id="271" r:id="rId23"/>
    <p:sldId id="272" r:id="rId24"/>
    <p:sldId id="273" r:id="rId25"/>
    <p:sldId id="274" r:id="rId26"/>
    <p:sldId id="275" r:id="rId27"/>
    <p:sldId id="276" r:id="rId2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0"/>
                </a:moveTo>
                <a:lnTo>
                  <a:pt x="20104099" y="0"/>
                </a:lnTo>
                <a:lnTo>
                  <a:pt x="20104099" y="11308556"/>
                </a:lnTo>
                <a:lnTo>
                  <a:pt x="0" y="11308556"/>
                </a:lnTo>
                <a:lnTo>
                  <a:pt x="0" y="0"/>
                </a:lnTo>
                <a:close/>
              </a:path>
            </a:pathLst>
          </a:custGeom>
          <a:solidFill>
            <a:srgbClr val="FCFFFF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6661404" y="633939"/>
            <a:ext cx="5006340" cy="5005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008888" y="566888"/>
            <a:ext cx="5006340" cy="5005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2505456" y="199630"/>
            <a:ext cx="1260348" cy="754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08948" y="286410"/>
            <a:ext cx="6774102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504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680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947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932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399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1537722" y="5204520"/>
            <a:ext cx="9116554" cy="1269578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603299"/>
          </a:xfrm>
          <a:prstGeom prst="rect">
            <a:avLst/>
          </a:prstGeom>
        </p:spPr>
        <p:txBody>
          <a:bodyPr/>
          <a:lstStyle>
            <a:lvl1pPr marL="362209" indent="-362209">
              <a:lnSpc>
                <a:spcPct val="120000"/>
              </a:lnSpc>
              <a:spcBef>
                <a:spcPts val="3200"/>
              </a:spcBef>
              <a:defRPr sz="3200"/>
            </a:lvl1pPr>
            <a:lvl2pPr marL="622547" indent="-362209">
              <a:lnSpc>
                <a:spcPct val="120000"/>
              </a:lnSpc>
              <a:spcBef>
                <a:spcPts val="3200"/>
              </a:spcBef>
              <a:defRPr sz="3200"/>
            </a:lvl2pPr>
            <a:lvl3pPr marL="882885" indent="-362209">
              <a:lnSpc>
                <a:spcPct val="120000"/>
              </a:lnSpc>
              <a:spcBef>
                <a:spcPts val="3200"/>
              </a:spcBef>
              <a:defRPr sz="3200"/>
            </a:lvl3pPr>
            <a:lvl4pPr marL="1143223" indent="-362209">
              <a:lnSpc>
                <a:spcPct val="120000"/>
              </a:lnSpc>
              <a:spcBef>
                <a:spcPts val="3200"/>
              </a:spcBef>
              <a:defRPr sz="3200"/>
            </a:lvl4pPr>
            <a:lvl5pPr marL="1403561" indent="-362209">
              <a:lnSpc>
                <a:spcPct val="120000"/>
              </a:lnSpc>
              <a:spcBef>
                <a:spcPts val="3200"/>
              </a:spcBef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/>
          <a:lstStyle/>
          <a:p>
            <a:pPr defTabSz="554492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5066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e diapositiva"/>
          <p:cNvSpPr>
            <a:spLocks noGrp="1"/>
          </p:cNvSpPr>
          <p:nvPr>
            <p:ph type="sldNum" sz="quarter" idx="2"/>
          </p:nvPr>
        </p:nvSpPr>
        <p:spPr>
          <a:xfrm>
            <a:off x="7237477" y="5258848"/>
            <a:ext cx="2311972" cy="168059"/>
          </a:xfrm>
          <a:prstGeom prst="rect">
            <a:avLst/>
          </a:prstGeom>
        </p:spPr>
        <p:txBody>
          <a:bodyPr/>
          <a:lstStyle/>
          <a:p>
            <a:pPr defTabSz="914358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  <a:sym typeface="Calibri"/>
              </a:rPr>
              <a:pPr defTabSz="914358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9743252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774031" y="2286001"/>
            <a:ext cx="8643938" cy="1269578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/>
          <a:lstStyle/>
          <a:p>
            <a:pPr defTabSz="554492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32071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0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769891"/>
          </a:xfrm>
        </p:spPr>
        <p:txBody>
          <a:bodyPr lIns="0" tIns="0" rIns="0" bIns="0"/>
          <a:lstStyle>
            <a:lvl1pPr>
              <a:defRPr sz="5003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6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340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xfrm>
            <a:off x="1537722" y="5204520"/>
            <a:ext cx="9116554" cy="1269578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603299"/>
          </a:xfrm>
          <a:prstGeom prst="rect">
            <a:avLst/>
          </a:prstGeom>
        </p:spPr>
        <p:txBody>
          <a:bodyPr/>
          <a:lstStyle>
            <a:lvl1pPr marL="362209" indent="-362209">
              <a:lnSpc>
                <a:spcPct val="120000"/>
              </a:lnSpc>
              <a:spcBef>
                <a:spcPts val="3200"/>
              </a:spcBef>
              <a:defRPr sz="3200"/>
            </a:lvl1pPr>
            <a:lvl2pPr marL="622547" indent="-362209">
              <a:lnSpc>
                <a:spcPct val="120000"/>
              </a:lnSpc>
              <a:spcBef>
                <a:spcPts val="3200"/>
              </a:spcBef>
              <a:defRPr sz="3200"/>
            </a:lvl2pPr>
            <a:lvl3pPr marL="882885" indent="-362209">
              <a:lnSpc>
                <a:spcPct val="120000"/>
              </a:lnSpc>
              <a:spcBef>
                <a:spcPts val="3200"/>
              </a:spcBef>
              <a:defRPr sz="3200"/>
            </a:lvl3pPr>
            <a:lvl4pPr marL="1143223" indent="-362209">
              <a:lnSpc>
                <a:spcPct val="120000"/>
              </a:lnSpc>
              <a:spcBef>
                <a:spcPts val="3200"/>
              </a:spcBef>
              <a:defRPr sz="3200"/>
            </a:lvl4pPr>
            <a:lvl5pPr marL="1403561" indent="-362209">
              <a:lnSpc>
                <a:spcPct val="120000"/>
              </a:lnSpc>
              <a:spcBef>
                <a:spcPts val="3200"/>
              </a:spcBef>
              <a:defRPr sz="32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/>
          <a:lstStyle/>
          <a:p>
            <a:pPr defTabSz="554492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08680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úmero de diapositiva"/>
          <p:cNvSpPr>
            <a:spLocks noGrp="1"/>
          </p:cNvSpPr>
          <p:nvPr>
            <p:ph type="sldNum" sz="quarter" idx="2"/>
          </p:nvPr>
        </p:nvSpPr>
        <p:spPr>
          <a:xfrm>
            <a:off x="7237477" y="5258848"/>
            <a:ext cx="2311972" cy="168059"/>
          </a:xfrm>
          <a:prstGeom prst="rect">
            <a:avLst/>
          </a:prstGeom>
        </p:spPr>
        <p:txBody>
          <a:bodyPr/>
          <a:lstStyle/>
          <a:p>
            <a:pPr defTabSz="914358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  <a:sym typeface="Calibri"/>
              </a:rPr>
              <a:pPr defTabSz="914358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572106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774031" y="2286001"/>
            <a:ext cx="8643938" cy="1269578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/>
          <a:lstStyle/>
          <a:p>
            <a:pPr defTabSz="554492"/>
            <a:fld id="{86CB4B4D-7CA3-9044-876B-883B54F8677D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48958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" y="0"/>
            <a:ext cx="12191999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12192000" cy="68576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0"/>
                </a:moveTo>
                <a:lnTo>
                  <a:pt x="20104099" y="0"/>
                </a:lnTo>
                <a:lnTo>
                  <a:pt x="20104099" y="11308556"/>
                </a:lnTo>
                <a:lnTo>
                  <a:pt x="0" y="11308556"/>
                </a:lnTo>
                <a:lnTo>
                  <a:pt x="0" y="0"/>
                </a:lnTo>
                <a:close/>
              </a:path>
            </a:pathLst>
          </a:custGeom>
          <a:solidFill>
            <a:srgbClr val="FCFFFF"/>
          </a:solid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6661404" y="633939"/>
            <a:ext cx="5006340" cy="50059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1008888" y="566888"/>
            <a:ext cx="5006340" cy="500598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2505456" y="199630"/>
            <a:ext cx="1260348" cy="7543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554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9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08948" y="286410"/>
            <a:ext cx="6774102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81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5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37722" y="5204520"/>
            <a:ext cx="9116554" cy="12695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250" b="0" i="0">
                <a:solidFill>
                  <a:srgbClr val="9B3790"/>
                </a:solidFill>
                <a:latin typeface="Gill Sans MT"/>
                <a:cs typeface="Gill Sans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1D8BD707-D9CF-40AE-B4C6-C98DA3205C09}" type="datetimeFigureOut">
              <a:rPr lang="en-US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9/30/2020</a:t>
            </a:fld>
            <a:endParaRPr lang="en-US" sz="1092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1"/>
            <a:ext cx="2804160" cy="1680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54492"/>
            <a:fld id="{B6F15528-21DE-4FAA-801E-634DDDAF4B2B}" type="slidenum">
              <a:rPr lang="es-CL" sz="1092" smtClean="0">
                <a:solidFill>
                  <a:prstClr val="black">
                    <a:tint val="75000"/>
                  </a:prstClr>
                </a:solidFill>
              </a:rPr>
              <a:pPr defTabSz="554492"/>
              <a:t>‹Nº›</a:t>
            </a:fld>
            <a:endParaRPr lang="es-CL" sz="1092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987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Qwerty ! - Juego De Mesa - (español) - Envío Gratis - $ 22.990 en Mercado 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734" y="1770527"/>
            <a:ext cx="6810233" cy="406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-1246496" y="658338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QWERTY!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9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380887" y="1770817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20811" y="1840410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Y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83004" y="2497141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2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4244346" y="2569543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4614008" y="4013307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6878188" y="1345460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944310" y="2679383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405727" y="1680668"/>
            <a:ext cx="562192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8490" b="1" dirty="0">
                <a:solidFill>
                  <a:srgbClr val="7030A0"/>
                </a:solidFill>
                <a:latin typeface="Calibri"/>
              </a:rPr>
              <a:t>5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8221557" y="3164424"/>
            <a:ext cx="1062778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51784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3ra Ronda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1" t="7733" r="7616" b="8933"/>
          <a:stretch/>
        </p:blipFill>
        <p:spPr>
          <a:xfrm rot="16200000">
            <a:off x="3104679" y="-603257"/>
            <a:ext cx="5335735" cy="80401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9574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380887" y="1770817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20811" y="1840410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Ñ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83004" y="2497141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2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4244346" y="2569543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4614008" y="4013307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6878188" y="1345460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944310" y="2679383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230648" y="1747091"/>
            <a:ext cx="912350" cy="1958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8221557" y="3164424"/>
            <a:ext cx="1062778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2846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4ta Ronda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36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4" t="7734" r="5681" b="17266"/>
          <a:stretch/>
        </p:blipFill>
        <p:spPr>
          <a:xfrm rot="16200000">
            <a:off x="2960875" y="-459452"/>
            <a:ext cx="5253681" cy="77629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390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380887" y="1770817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20811" y="1840410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J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983004" y="2497141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2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4244346" y="2569543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4614008" y="4013307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6878188" y="1345460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944310" y="2679383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230648" y="1747091"/>
            <a:ext cx="912350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 0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8221557" y="3164424"/>
            <a:ext cx="1062778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73904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5ta Ronda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1" t="7733" r="7996" b="16509"/>
          <a:stretch/>
        </p:blipFill>
        <p:spPr>
          <a:xfrm rot="16200000">
            <a:off x="2827496" y="-372280"/>
            <a:ext cx="5196985" cy="7531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3035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984932" y="2514332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024856" y="2583925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Z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87049" y="3240656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1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4848391" y="3313059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7482233" y="2088975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702998" y="2551136"/>
            <a:ext cx="1175740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298703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67641" y="818730"/>
            <a:ext cx="6238046" cy="51112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6" tIns="35716" rIns="35716" bIns="35716" numCol="1" spcCol="38100" rtlCol="0" anchor="ctr">
            <a:spAutoFit/>
          </a:bodyPr>
          <a:lstStyle/>
          <a:p>
            <a:pPr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Se deben utilizar exclusivamente las letras dispuestas en el tablero para formar palabras (de al menos 3 letras)</a:t>
            </a:r>
          </a:p>
          <a:p>
            <a:pPr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- 1 palabra por jugador</a:t>
            </a:r>
          </a:p>
          <a:p>
            <a:pPr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Todos al mismo tiempo</a:t>
            </a:r>
          </a:p>
          <a:p>
            <a:pPr algn="just" defTabSz="410746" hangingPunct="0"/>
            <a:endParaRPr lang="es-CL" sz="1819" u="sng" kern="0" dirty="0">
              <a:solidFill>
                <a:srgbClr val="535353"/>
              </a:solidFill>
              <a:latin typeface="Gill Sans Light"/>
              <a:sym typeface="Gill Sans Light"/>
            </a:endParaRPr>
          </a:p>
          <a:p>
            <a:pPr marL="438011" algn="just" defTabSz="410746" hangingPunct="0"/>
            <a:r>
              <a:rPr lang="es-CL" sz="1819" u="sng" kern="0" dirty="0">
                <a:solidFill>
                  <a:srgbClr val="535353"/>
                </a:solidFill>
                <a:latin typeface="Gill Sans Light"/>
                <a:sym typeface="Gill Sans Light"/>
              </a:rPr>
              <a:t>Premiará a los jugadores que:</a:t>
            </a:r>
          </a:p>
          <a:p>
            <a:pPr marL="438011" algn="just" defTabSz="410746" hangingPunct="0"/>
            <a:endParaRPr lang="es-CL" sz="1819" kern="0" dirty="0">
              <a:solidFill>
                <a:srgbClr val="535353"/>
              </a:solidFill>
              <a:latin typeface="Gill Sans Light"/>
              <a:sym typeface="Gill Sans Light"/>
            </a:endParaRPr>
          </a:p>
          <a:p>
            <a:pPr marL="438011"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Sean más rápidos</a:t>
            </a:r>
          </a:p>
          <a:p>
            <a:pPr marL="438011"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Utilicen letras más inusuales</a:t>
            </a:r>
          </a:p>
          <a:p>
            <a:pPr marL="438011"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- Logren flexibilizar sobre la marcha</a:t>
            </a:r>
          </a:p>
          <a:p>
            <a:pPr marL="715257" indent="-277246" algn="just" defTabSz="410746" hangingPunct="0">
              <a:buFontTx/>
              <a:buChar char="-"/>
            </a:pPr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Escriban palabras más largas</a:t>
            </a:r>
          </a:p>
          <a:p>
            <a:pPr marL="715257" indent="-277246" algn="just" defTabSz="410746" hangingPunct="0">
              <a:buFontTx/>
              <a:buChar char="-"/>
            </a:pPr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*Carta Rayo</a:t>
            </a:r>
          </a:p>
          <a:p>
            <a:pPr marL="438011" algn="just" defTabSz="410746" hangingPunct="0">
              <a:buFontTx/>
              <a:buChar char="-"/>
            </a:pPr>
            <a:endParaRPr lang="es-CL" sz="1819" kern="0" dirty="0">
              <a:solidFill>
                <a:srgbClr val="535353"/>
              </a:solidFill>
              <a:latin typeface="Gill Sans Light"/>
              <a:sym typeface="Gill Sans Light"/>
            </a:endParaRPr>
          </a:p>
          <a:p>
            <a:pPr marL="438011"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Todos los jugadores pueden sumar puntos en todas las rondas</a:t>
            </a:r>
          </a:p>
          <a:p>
            <a:pPr marL="438011" algn="just" defTabSz="410746" hangingPunct="0"/>
            <a:endParaRPr lang="es-CL" sz="1819" kern="0" dirty="0">
              <a:solidFill>
                <a:srgbClr val="535353"/>
              </a:solidFill>
              <a:latin typeface="Gill Sans Light"/>
              <a:sym typeface="Gill Sans Light"/>
            </a:endParaRPr>
          </a:p>
          <a:p>
            <a:pPr marL="438011" algn="just" defTabSz="410746" hangingPunct="0"/>
            <a:r>
              <a:rPr lang="es-CL" sz="1819" kern="0" dirty="0">
                <a:solidFill>
                  <a:srgbClr val="535353"/>
                </a:solidFill>
                <a:latin typeface="Gill Sans Light"/>
                <a:sym typeface="Gill Sans Light"/>
              </a:rPr>
              <a:t>Se pueden desarrollar estrategias que permiten sumar más puntaje</a:t>
            </a:r>
            <a:endParaRPr lang="es-CL" sz="1819" kern="0" dirty="0">
              <a:solidFill>
                <a:srgbClr val="535353"/>
              </a:solidFill>
              <a:latin typeface="Gill Sans Light"/>
              <a:sym typeface="Gill Sans Light"/>
            </a:endParaRPr>
          </a:p>
        </p:txBody>
      </p:sp>
      <p:pic>
        <p:nvPicPr>
          <p:cNvPr id="2050" name="Picture 2" descr="Juegos Qwerty Juego de Mesa - Falabell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856" y="1395859"/>
            <a:ext cx="3956944" cy="395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10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138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err="1" smtClean="0">
                <a:solidFill>
                  <a:srgbClr val="7030A0"/>
                </a:solidFill>
              </a:rPr>
              <a:t>BonusTrack</a:t>
            </a:r>
            <a:endParaRPr lang="es-CL" b="1" kern="0" dirty="0" smtClean="0">
              <a:solidFill>
                <a:srgbClr val="7030A0"/>
              </a:solidFill>
            </a:endParaRPr>
          </a:p>
          <a:p>
            <a:pPr algn="ctr"/>
            <a:r>
              <a:rPr lang="es-CL" sz="4000" b="1" kern="0" dirty="0" smtClean="0">
                <a:solidFill>
                  <a:srgbClr val="7030A0"/>
                </a:solidFill>
              </a:rPr>
              <a:t>(</a:t>
            </a:r>
            <a:r>
              <a:rPr lang="es-CL" sz="4000" b="1" i="1" kern="0" dirty="0" smtClean="0">
                <a:solidFill>
                  <a:srgbClr val="7030A0"/>
                </a:solidFill>
              </a:rPr>
              <a:t>6ta Ronda</a:t>
            </a:r>
            <a:r>
              <a:rPr lang="es-CL" sz="4000" b="1" kern="0" dirty="0" smtClean="0">
                <a:solidFill>
                  <a:srgbClr val="7030A0"/>
                </a:solidFill>
              </a:rPr>
              <a:t>)</a:t>
            </a:r>
            <a:endParaRPr lang="es-CL" sz="4000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17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7" t="7734" r="7476" b="18024"/>
          <a:stretch/>
        </p:blipFill>
        <p:spPr>
          <a:xfrm rot="16200000">
            <a:off x="2944443" y="-350606"/>
            <a:ext cx="5194129" cy="7485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9358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984932" y="2514332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024856" y="2583925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F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587049" y="3240656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1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4848391" y="3313059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7482233" y="2088975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702998" y="2551136"/>
            <a:ext cx="1175740" cy="1025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258131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029718" y="1673106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69643" y="1742699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Q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631836" y="2399430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3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3924236" y="1950352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4293898" y="3394116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4635389" y="4676609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6558078" y="726269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624200" y="2060192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8822257" y="3394116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85617" y="1061477"/>
            <a:ext cx="562192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8490" b="1" dirty="0">
                <a:solidFill>
                  <a:srgbClr val="7030A0"/>
                </a:solidFill>
                <a:latin typeface="Calibri"/>
              </a:rPr>
              <a:t>5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922777" y="2474050"/>
            <a:ext cx="1286823" cy="1118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670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9155339" y="3915961"/>
            <a:ext cx="951108" cy="1958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3539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3959" y="1395859"/>
            <a:ext cx="9115914" cy="3079494"/>
          </a:xfrm>
        </p:spPr>
        <p:txBody>
          <a:bodyPr/>
          <a:lstStyle/>
          <a:p>
            <a:pPr algn="ctr"/>
            <a:r>
              <a:rPr lang="es-CL" dirty="0" smtClean="0"/>
              <a:t>Pensando en su práctica educativa:</a:t>
            </a:r>
            <a:br>
              <a:rPr lang="es-CL" dirty="0" smtClean="0"/>
            </a:br>
            <a:r>
              <a:rPr lang="es-CL" dirty="0" smtClean="0"/>
              <a:t/>
            </a:r>
            <a:br>
              <a:rPr lang="es-CL" dirty="0" smtClean="0"/>
            </a:br>
            <a:r>
              <a:rPr lang="es-CL" dirty="0" smtClean="0"/>
              <a:t>¿Qué modificaciones podría hacerle a este juego?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26375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9903" y="5463004"/>
            <a:ext cx="2636537" cy="323839"/>
          </a:xfrm>
          <a:custGeom>
            <a:avLst/>
            <a:gdLst/>
            <a:ahLst/>
            <a:cxnLst/>
            <a:rect l="l" t="t" r="r" b="b"/>
            <a:pathLst>
              <a:path w="4347845" h="534034">
                <a:moveTo>
                  <a:pt x="0" y="0"/>
                </a:moveTo>
                <a:lnTo>
                  <a:pt x="4347762" y="0"/>
                </a:lnTo>
                <a:lnTo>
                  <a:pt x="4347762" y="533941"/>
                </a:lnTo>
                <a:lnTo>
                  <a:pt x="0" y="533941"/>
                </a:lnTo>
                <a:lnTo>
                  <a:pt x="0" y="0"/>
                </a:lnTo>
                <a:close/>
              </a:path>
            </a:pathLst>
          </a:custGeom>
          <a:solidFill>
            <a:srgbClr val="FCFFFF"/>
          </a:solid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19903" y="5463004"/>
            <a:ext cx="2636537" cy="323839"/>
          </a:xfrm>
          <a:custGeom>
            <a:avLst/>
            <a:gdLst/>
            <a:ahLst/>
            <a:cxnLst/>
            <a:rect l="l" t="t" r="r" b="b"/>
            <a:pathLst>
              <a:path w="4347845" h="534034">
                <a:moveTo>
                  <a:pt x="0" y="0"/>
                </a:moveTo>
                <a:lnTo>
                  <a:pt x="4347769" y="0"/>
                </a:lnTo>
                <a:lnTo>
                  <a:pt x="4347769" y="533935"/>
                </a:lnTo>
                <a:lnTo>
                  <a:pt x="0" y="533935"/>
                </a:lnTo>
                <a:lnTo>
                  <a:pt x="0" y="0"/>
                </a:lnTo>
                <a:close/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13689" t="27083" r="18961" b="6250"/>
          <a:stretch/>
        </p:blipFill>
        <p:spPr>
          <a:xfrm>
            <a:off x="1197979" y="836545"/>
            <a:ext cx="9426381" cy="524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3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8" y="0"/>
            <a:ext cx="12191144" cy="6857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554492"/>
            <a:endParaRPr sz="1092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7759" t="20799" r="20851" b="17846"/>
          <a:stretch/>
        </p:blipFill>
        <p:spPr>
          <a:xfrm>
            <a:off x="1737590" y="1072405"/>
            <a:ext cx="8716819" cy="48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2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redondeado 3"/>
          <p:cNvSpPr/>
          <p:nvPr/>
        </p:nvSpPr>
        <p:spPr>
          <a:xfrm>
            <a:off x="3120939" y="1580805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3167147" y="1710927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B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7690167" y="1605253"/>
            <a:ext cx="1062778" cy="1062778"/>
          </a:xfrm>
          <a:prstGeom prst="roundRect">
            <a:avLst/>
          </a:prstGeom>
          <a:solidFill>
            <a:srgbClr val="7030A0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736375" y="1735375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prstClr val="white"/>
                </a:solidFill>
                <a:latin typeface="Calibri"/>
              </a:rPr>
              <a:t>B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3167147" y="3818128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207071" y="3887721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Y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736375" y="3842576"/>
            <a:ext cx="1062778" cy="1062778"/>
          </a:xfrm>
          <a:prstGeom prst="roundRect">
            <a:avLst/>
          </a:prstGeom>
          <a:solidFill>
            <a:srgbClr val="7030A0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7782583" y="3972697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prstClr val="white"/>
                </a:solidFill>
                <a:latin typeface="Calibri"/>
              </a:rPr>
              <a:t>Y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3769264" y="4544452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2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2583266" y="831482"/>
            <a:ext cx="2217972" cy="7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b="1" dirty="0">
                <a:solidFill>
                  <a:srgbClr val="7030A0"/>
                </a:solidFill>
                <a:latin typeface="Calibri"/>
              </a:rPr>
              <a:t>Primero en usarlo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2672304" y="2788677"/>
            <a:ext cx="2217972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dirty="0">
                <a:solidFill>
                  <a:srgbClr val="7030A0"/>
                </a:solidFill>
                <a:latin typeface="Calibri"/>
              </a:rPr>
              <a:t>10 PUNTOS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450927" y="4978416"/>
            <a:ext cx="2495218" cy="764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dirty="0">
                <a:solidFill>
                  <a:srgbClr val="7030A0"/>
                </a:solidFill>
                <a:latin typeface="Calibri"/>
              </a:rPr>
              <a:t>10 PUNTOS </a:t>
            </a:r>
          </a:p>
          <a:p>
            <a:pPr algn="ctr" defTabSz="554492"/>
            <a:r>
              <a:rPr lang="es-CL" sz="2183" dirty="0">
                <a:solidFill>
                  <a:srgbClr val="7030A0"/>
                </a:solidFill>
                <a:latin typeface="Calibri"/>
              </a:rPr>
              <a:t>+ 2 CARTAS BONUS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7158778" y="994448"/>
            <a:ext cx="2217972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b="1" dirty="0">
                <a:solidFill>
                  <a:srgbClr val="7030A0"/>
                </a:solidFill>
                <a:latin typeface="Calibri"/>
              </a:rPr>
              <a:t>Siguientes usos</a:t>
            </a:r>
          </a:p>
        </p:txBody>
      </p:sp>
      <p:sp>
        <p:nvSpPr>
          <p:cNvPr id="19" name="CuadroTexto 18"/>
          <p:cNvSpPr txBox="1"/>
          <p:nvPr/>
        </p:nvSpPr>
        <p:spPr>
          <a:xfrm>
            <a:off x="7158778" y="2803498"/>
            <a:ext cx="2217972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dirty="0">
                <a:solidFill>
                  <a:srgbClr val="7030A0"/>
                </a:solidFill>
                <a:latin typeface="Calibri"/>
              </a:rPr>
              <a:t>5 PUNTOS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7158778" y="5131722"/>
            <a:ext cx="2217972" cy="42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2183" dirty="0">
                <a:solidFill>
                  <a:srgbClr val="7030A0"/>
                </a:solidFill>
                <a:latin typeface="Calibri"/>
              </a:rPr>
              <a:t>5 PUNTOS</a:t>
            </a:r>
          </a:p>
        </p:txBody>
      </p:sp>
      <p:cxnSp>
        <p:nvCxnSpPr>
          <p:cNvPr id="22" name="Conector recto 21"/>
          <p:cNvCxnSpPr/>
          <p:nvPr/>
        </p:nvCxnSpPr>
        <p:spPr>
          <a:xfrm flipV="1">
            <a:off x="1521433" y="3336585"/>
            <a:ext cx="9333965" cy="92415"/>
          </a:xfrm>
          <a:prstGeom prst="line">
            <a:avLst/>
          </a:prstGeom>
          <a:ln w="5715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4709767" y="2136477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/>
          <p:nvPr/>
        </p:nvCxnSpPr>
        <p:spPr>
          <a:xfrm>
            <a:off x="4709767" y="4511647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88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t="6061" r="9964" b="9091"/>
          <a:stretch/>
        </p:blipFill>
        <p:spPr>
          <a:xfrm>
            <a:off x="1105563" y="148250"/>
            <a:ext cx="4107539" cy="60532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uadroTexto 3"/>
          <p:cNvSpPr txBox="1"/>
          <p:nvPr/>
        </p:nvSpPr>
        <p:spPr>
          <a:xfrm>
            <a:off x="5731080" y="1603595"/>
            <a:ext cx="5452514" cy="3413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1940" b="1" dirty="0">
                <a:solidFill>
                  <a:srgbClr val="7030A0"/>
                </a:solidFill>
                <a:latin typeface="Calibri"/>
              </a:rPr>
              <a:t>Primera respuesta: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G-L-O-S-A</a:t>
            </a:r>
          </a:p>
          <a:p>
            <a:pPr defTabSz="554492"/>
            <a:endParaRPr lang="es-CL" sz="1940" dirty="0">
              <a:solidFill>
                <a:prstClr val="black"/>
              </a:solidFill>
              <a:latin typeface="Calibri"/>
            </a:endParaRP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10+10+10+10+10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50 puntos.</a:t>
            </a:r>
          </a:p>
          <a:p>
            <a:pPr defTabSz="554492"/>
            <a:endParaRPr lang="es-CL" sz="1940" dirty="0">
              <a:solidFill>
                <a:prstClr val="black"/>
              </a:solidFill>
              <a:latin typeface="Calibri"/>
            </a:endParaRPr>
          </a:p>
          <a:p>
            <a:pPr defTabSz="554492"/>
            <a:r>
              <a:rPr lang="es-CL" sz="1940" b="1" dirty="0">
                <a:solidFill>
                  <a:srgbClr val="7030A0"/>
                </a:solidFill>
                <a:latin typeface="Calibri"/>
              </a:rPr>
              <a:t>Segunda respuesta: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T-R-A-P-O-S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10+10+10+10+10+5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55 puntos.</a:t>
            </a:r>
          </a:p>
          <a:p>
            <a:pPr defTabSz="554492"/>
            <a:endParaRPr lang="es-CL" sz="1092" dirty="0">
              <a:solidFill>
                <a:prstClr val="black"/>
              </a:solidFill>
              <a:latin typeface="Calibri"/>
            </a:endParaRPr>
          </a:p>
          <a:p>
            <a:pPr defTabSz="554492"/>
            <a:endParaRPr lang="es-CL" sz="1092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583517" y="2710813"/>
            <a:ext cx="360420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54492"/>
            <a:endParaRPr lang="es-CL" sz="1940" dirty="0">
              <a:solidFill>
                <a:prstClr val="black"/>
              </a:solidFill>
              <a:latin typeface="Calibri"/>
            </a:endParaRPr>
          </a:p>
          <a:p>
            <a:pPr defTabSz="554492"/>
            <a:r>
              <a:rPr lang="es-CL" sz="1940" b="1" dirty="0">
                <a:solidFill>
                  <a:srgbClr val="7030A0"/>
                </a:solidFill>
                <a:latin typeface="Calibri"/>
              </a:rPr>
              <a:t>Tercera respuesta: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G-R-I-T-O-S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5+5+10+5+5+5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35 puntos.</a:t>
            </a:r>
          </a:p>
          <a:p>
            <a:pPr defTabSz="554492"/>
            <a:endParaRPr lang="es-CL" sz="1940" dirty="0">
              <a:solidFill>
                <a:prstClr val="black"/>
              </a:solidFill>
              <a:latin typeface="Calibri"/>
            </a:endParaRPr>
          </a:p>
          <a:p>
            <a:pPr defTabSz="554492"/>
            <a:r>
              <a:rPr lang="es-CL" sz="1940" b="1" dirty="0">
                <a:solidFill>
                  <a:srgbClr val="7030A0"/>
                </a:solidFill>
                <a:latin typeface="Calibri"/>
              </a:rPr>
              <a:t>Cuarta respuesta: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H-I-T-O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__+__+__+__</a:t>
            </a:r>
          </a:p>
          <a:p>
            <a:pPr defTabSz="554492"/>
            <a:r>
              <a:rPr lang="es-CL" sz="1940" dirty="0">
                <a:solidFill>
                  <a:prstClr val="black"/>
                </a:solidFill>
                <a:latin typeface="Calibri"/>
              </a:rPr>
              <a:t>¿ ?</a:t>
            </a: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043721" y="785212"/>
            <a:ext cx="91440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sz="3600" kern="0" dirty="0" smtClean="0">
                <a:solidFill>
                  <a:srgbClr val="7030A0"/>
                </a:solidFill>
              </a:rPr>
              <a:t>Veamos un ejemplo…</a:t>
            </a:r>
            <a:endParaRPr lang="es-CL" sz="3600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59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¿Listos/as…?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63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6" t="5460" r="4681" b="4388"/>
          <a:stretch/>
        </p:blipFill>
        <p:spPr>
          <a:xfrm rot="16200000">
            <a:off x="3016972" y="-423134"/>
            <a:ext cx="5187694" cy="77166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705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029718" y="1673106"/>
            <a:ext cx="1062778" cy="1062778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069643" y="1742699"/>
            <a:ext cx="970363" cy="838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54492"/>
            <a:r>
              <a:rPr lang="es-CL" sz="4851" b="1" dirty="0">
                <a:solidFill>
                  <a:srgbClr val="7030A0"/>
                </a:solidFill>
                <a:latin typeface="Calibri"/>
              </a:rPr>
              <a:t>K</a:t>
            </a:r>
            <a:endParaRPr lang="es-CL" sz="1698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631836" y="2399430"/>
            <a:ext cx="322510" cy="31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54492"/>
            <a:r>
              <a:rPr lang="es-CL" sz="1455" b="1" dirty="0">
                <a:solidFill>
                  <a:srgbClr val="7030A0"/>
                </a:solidFill>
                <a:latin typeface="Calibri"/>
              </a:rPr>
              <a:t>3</a:t>
            </a:r>
          </a:p>
        </p:txBody>
      </p:sp>
      <p:cxnSp>
        <p:nvCxnSpPr>
          <p:cNvPr id="6" name="Conector recto de flecha 5"/>
          <p:cNvCxnSpPr/>
          <p:nvPr/>
        </p:nvCxnSpPr>
        <p:spPr>
          <a:xfrm>
            <a:off x="3924236" y="1950352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cto de flecha 6"/>
          <p:cNvCxnSpPr/>
          <p:nvPr/>
        </p:nvCxnSpPr>
        <p:spPr>
          <a:xfrm>
            <a:off x="4293898" y="3394116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4635389" y="4676609"/>
            <a:ext cx="2264180" cy="0"/>
          </a:xfrm>
          <a:prstGeom prst="straightConnector1">
            <a:avLst/>
          </a:prstGeom>
          <a:ln w="1111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redondeado 8"/>
          <p:cNvSpPr/>
          <p:nvPr/>
        </p:nvSpPr>
        <p:spPr>
          <a:xfrm>
            <a:off x="6558078" y="726269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624200" y="2060192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8822257" y="3394116"/>
            <a:ext cx="1617271" cy="203286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5449" tIns="27725" rIns="55449" bIns="2772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554492"/>
            <a:endParaRPr lang="es-CL" sz="10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7085617" y="1061477"/>
            <a:ext cx="562192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8490" b="1" dirty="0">
                <a:solidFill>
                  <a:srgbClr val="7030A0"/>
                </a:solidFill>
                <a:latin typeface="Calibri"/>
              </a:rPr>
              <a:t>5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8151740" y="2395401"/>
            <a:ext cx="562192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8490" b="1" dirty="0">
                <a:solidFill>
                  <a:srgbClr val="7030A0"/>
                </a:solidFill>
                <a:latin typeface="Calibri"/>
              </a:rPr>
              <a:t>0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9155339" y="3915961"/>
            <a:ext cx="951108" cy="1958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54492"/>
            <a:r>
              <a:rPr lang="es-CL" sz="6064" b="1" dirty="0">
                <a:solidFill>
                  <a:srgbClr val="7030A0"/>
                </a:solidFill>
                <a:latin typeface="Calibri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39064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1483056" y="2746446"/>
            <a:ext cx="9144000" cy="769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3" b="0" i="0">
                <a:solidFill>
                  <a:srgbClr val="9B3790"/>
                </a:solidFill>
                <a:latin typeface="Gill Sans MT"/>
                <a:ea typeface="+mj-ea"/>
                <a:cs typeface="Gill Sans MT"/>
              </a:defRPr>
            </a:lvl1pPr>
          </a:lstStyle>
          <a:p>
            <a:pPr algn="ctr"/>
            <a:r>
              <a:rPr lang="es-CL" b="1" kern="0" dirty="0" smtClean="0">
                <a:solidFill>
                  <a:srgbClr val="7030A0"/>
                </a:solidFill>
              </a:rPr>
              <a:t>2da Ronda</a:t>
            </a:r>
            <a:endParaRPr lang="es-CL" b="1" kern="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75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t="8060" r="9186" b="8291"/>
          <a:stretch/>
        </p:blipFill>
        <p:spPr>
          <a:xfrm rot="16200000">
            <a:off x="2886994" y="-524194"/>
            <a:ext cx="5277412" cy="79161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73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35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35353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190</Words>
  <Application>Microsoft Office PowerPoint</Application>
  <PresentationFormat>Panorámica</PresentationFormat>
  <Paragraphs>85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Calibri</vt:lpstr>
      <vt:lpstr>Gill Sans Light</vt:lpstr>
      <vt:lpstr>Gill Sans MT</vt:lpstr>
      <vt:lpstr>Office Theme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Pensando en su práctica educativa:  ¿Qué modificaciones podría hacerle a este juego?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</dc:creator>
  <cp:lastModifiedBy>Fundacion Antares</cp:lastModifiedBy>
  <cp:revision>3</cp:revision>
  <dcterms:created xsi:type="dcterms:W3CDTF">2020-09-30T16:48:05Z</dcterms:created>
  <dcterms:modified xsi:type="dcterms:W3CDTF">2020-09-30T19:06:59Z</dcterms:modified>
</cp:coreProperties>
</file>